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39ABD6-23A0-422B-B64B-73C8C60631D9}" v="648" dt="2023-02-18T14:44:27.8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E0C095-0E7D-4FE7-B6C6-748C16E19620}" type="doc">
      <dgm:prSet loTypeId="urn:microsoft.com/office/officeart/2008/layout/LinedList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D42CF5D-5819-4AAE-8B45-20A1B66A78B7}">
      <dgm:prSet phldrT="[Текст]"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Автоматизацию</a:t>
          </a:r>
          <a:r>
            <a:rPr lang="ru-RU" dirty="0"/>
            <a:t> изолированного звука</a:t>
          </a:r>
        </a:p>
      </dgm:t>
    </dgm:pt>
    <dgm:pt modelId="{B3FBBCB4-0769-4F8F-8E92-421BBB50B2D3}" type="parTrans" cxnId="{33225A73-DF46-4AC0-80FB-464FE49504B4}">
      <dgm:prSet/>
      <dgm:spPr/>
      <dgm:t>
        <a:bodyPr/>
        <a:lstStyle/>
        <a:p>
          <a:endParaRPr lang="ru-RU"/>
        </a:p>
      </dgm:t>
    </dgm:pt>
    <dgm:pt modelId="{6B350D30-3493-46E1-B54E-0F9A3835CBE1}" type="sibTrans" cxnId="{33225A73-DF46-4AC0-80FB-464FE49504B4}">
      <dgm:prSet/>
      <dgm:spPr/>
      <dgm:t>
        <a:bodyPr/>
        <a:lstStyle/>
        <a:p>
          <a:endParaRPr lang="ru-RU"/>
        </a:p>
      </dgm:t>
    </dgm:pt>
    <dgm:pt modelId="{DB6DE42C-9FF7-4B9D-A680-7C5694EEB7BD}">
      <dgm:prSet phldrT="[Текст]" phldr="0"/>
      <dgm:spPr/>
      <dgm:t>
        <a:bodyPr/>
        <a:lstStyle/>
        <a:p>
          <a:pPr rtl="0"/>
          <a:r>
            <a:rPr lang="en-US" dirty="0" err="1">
              <a:latin typeface="Calibri Light" panose="020F0302020204030204"/>
            </a:rPr>
            <a:t>Автоматизацию</a:t>
          </a:r>
          <a:r>
            <a:rPr lang="en-US" dirty="0"/>
            <a:t> </a:t>
          </a:r>
          <a:r>
            <a:rPr lang="en-US" dirty="0" err="1"/>
            <a:t>звука</a:t>
          </a:r>
          <a:r>
            <a:rPr lang="en-US" dirty="0"/>
            <a:t> в </a:t>
          </a:r>
          <a:r>
            <a:rPr lang="en-US" dirty="0" err="1"/>
            <a:t>словах</a:t>
          </a:r>
          <a:r>
            <a:rPr lang="en-US" dirty="0"/>
            <a:t>;</a:t>
          </a:r>
          <a:endParaRPr lang="en-US" dirty="0">
            <a:latin typeface="Calibri Light" panose="020F0302020204030204"/>
          </a:endParaRPr>
        </a:p>
      </dgm:t>
    </dgm:pt>
    <dgm:pt modelId="{569CCBDF-32C7-4FA0-AB77-5C35AE64C513}" type="parTrans" cxnId="{25D58A8F-43D8-4AC8-ABD1-02F8292F3B48}">
      <dgm:prSet/>
      <dgm:spPr/>
      <dgm:t>
        <a:bodyPr/>
        <a:lstStyle/>
        <a:p>
          <a:endParaRPr lang="ru-RU"/>
        </a:p>
      </dgm:t>
    </dgm:pt>
    <dgm:pt modelId="{B8844FC1-FC42-4F81-B37B-9E3AA41427BC}" type="sibTrans" cxnId="{25D58A8F-43D8-4AC8-ABD1-02F8292F3B48}">
      <dgm:prSet/>
      <dgm:spPr/>
      <dgm:t>
        <a:bodyPr/>
        <a:lstStyle/>
        <a:p>
          <a:endParaRPr lang="ru-RU"/>
        </a:p>
      </dgm:t>
    </dgm:pt>
    <dgm:pt modelId="{FF7655F3-4F85-4E07-B96D-552F45086403}">
      <dgm:prSet phldr="0"/>
      <dgm:spPr/>
      <dgm:t>
        <a:bodyPr/>
        <a:lstStyle/>
        <a:p>
          <a:pPr rtl="0"/>
          <a:r>
            <a:rPr lang="ru-RU">
              <a:latin typeface="Calibri Light" panose="020F0302020204030204"/>
            </a:rPr>
            <a:t>Автоматизацию</a:t>
          </a:r>
          <a:r>
            <a:rPr lang="ru-RU"/>
            <a:t> звука в слогах;</a:t>
          </a:r>
          <a:endParaRPr lang="ru-RU">
            <a:latin typeface="Calibri Light" panose="020F0302020204030204"/>
          </a:endParaRPr>
        </a:p>
      </dgm:t>
    </dgm:pt>
    <dgm:pt modelId="{96791BA5-31A5-4518-8622-F5D08A8B233E}" type="parTrans" cxnId="{5A6C5363-E232-4BAA-A6CC-509FF94DBA25}">
      <dgm:prSet/>
      <dgm:spPr/>
    </dgm:pt>
    <dgm:pt modelId="{54AF211B-B200-406E-9434-AC35AB3DB19A}" type="sibTrans" cxnId="{5A6C5363-E232-4BAA-A6CC-509FF94DBA25}">
      <dgm:prSet/>
      <dgm:spPr/>
      <dgm:t>
        <a:bodyPr/>
        <a:lstStyle/>
        <a:p>
          <a:endParaRPr lang="en-US"/>
        </a:p>
      </dgm:t>
    </dgm:pt>
    <dgm:pt modelId="{57DC5B81-5A1D-4E02-A88C-EA3E96486BDD}">
      <dgm:prSet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Автоматизацию</a:t>
          </a:r>
          <a:r>
            <a:rPr lang="ru-RU" dirty="0"/>
            <a:t> звука в предложениях</a:t>
          </a:r>
        </a:p>
      </dgm:t>
    </dgm:pt>
    <dgm:pt modelId="{F4A9976A-8018-4FA4-987E-D753585012F9}" type="parTrans" cxnId="{96D10FCC-ED1B-4304-9302-ABDF33C9E4A6}">
      <dgm:prSet/>
      <dgm:spPr/>
    </dgm:pt>
    <dgm:pt modelId="{6E54FD9E-D5A2-4877-8447-D76982133907}" type="sibTrans" cxnId="{96D10FCC-ED1B-4304-9302-ABDF33C9E4A6}">
      <dgm:prSet/>
      <dgm:spPr/>
      <dgm:t>
        <a:bodyPr/>
        <a:lstStyle/>
        <a:p>
          <a:endParaRPr lang="en-US"/>
        </a:p>
      </dgm:t>
    </dgm:pt>
    <dgm:pt modelId="{24133DE4-83F8-44E5-A7C1-8711915E0B17}">
      <dgm:prSet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Автоматизацию</a:t>
          </a:r>
          <a:r>
            <a:rPr lang="ru-RU" dirty="0"/>
            <a:t> звука в словосочетаниях;</a:t>
          </a:r>
          <a:endParaRPr lang="ru-RU" dirty="0">
            <a:latin typeface="Calibri Light" panose="020F0302020204030204"/>
          </a:endParaRPr>
        </a:p>
      </dgm:t>
    </dgm:pt>
    <dgm:pt modelId="{7A82E670-B18B-47C5-948A-D9BCCC94EB51}" type="parTrans" cxnId="{49D38E3E-B28F-4816-848E-171C8B68D25C}">
      <dgm:prSet/>
      <dgm:spPr/>
    </dgm:pt>
    <dgm:pt modelId="{A67EEEAE-904C-4A0E-B131-D077E62CDAE2}" type="sibTrans" cxnId="{49D38E3E-B28F-4816-848E-171C8B68D25C}">
      <dgm:prSet/>
      <dgm:spPr/>
      <dgm:t>
        <a:bodyPr/>
        <a:lstStyle/>
        <a:p>
          <a:endParaRPr lang="en-US"/>
        </a:p>
      </dgm:t>
    </dgm:pt>
    <dgm:pt modelId="{B71E1E41-27E0-499E-90DA-0F809294B57E}">
      <dgm:prSet phldr="0"/>
      <dgm:spPr/>
      <dgm:t>
        <a:bodyPr/>
        <a:lstStyle/>
        <a:p>
          <a:pPr rtl="0"/>
          <a:r>
            <a:rPr lang="ru-RU" dirty="0">
              <a:latin typeface="Calibri Light" panose="020F0302020204030204"/>
            </a:rPr>
            <a:t>Автоматизацию</a:t>
          </a:r>
          <a:r>
            <a:rPr lang="ru-RU" dirty="0"/>
            <a:t> звука в связной речи;</a:t>
          </a:r>
          <a:endParaRPr lang="ru-RU" dirty="0">
            <a:latin typeface="Calibri Light" panose="020F0302020204030204"/>
          </a:endParaRPr>
        </a:p>
      </dgm:t>
    </dgm:pt>
    <dgm:pt modelId="{BE843BA4-8433-4DB9-B9EA-017A740FB2FF}" type="parTrans" cxnId="{2AD97E2E-AA4D-44F3-8055-DC471514F5CC}">
      <dgm:prSet/>
      <dgm:spPr/>
    </dgm:pt>
    <dgm:pt modelId="{DC36AB71-FB99-4954-80B3-07B9047D1054}" type="sibTrans" cxnId="{2AD97E2E-AA4D-44F3-8055-DC471514F5CC}">
      <dgm:prSet/>
      <dgm:spPr/>
      <dgm:t>
        <a:bodyPr/>
        <a:lstStyle/>
        <a:p>
          <a:endParaRPr lang="ru-RU"/>
        </a:p>
      </dgm:t>
    </dgm:pt>
    <dgm:pt modelId="{CC2E2048-1257-4EDB-91A4-F753432D5448}" type="pres">
      <dgm:prSet presAssocID="{6BE0C095-0E7D-4FE7-B6C6-748C16E1962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910C476-4977-494B-ADF5-07560EA79C23}" type="pres">
      <dgm:prSet presAssocID="{DD42CF5D-5819-4AAE-8B45-20A1B66A78B7}" presName="thickLine" presStyleLbl="alignNode1" presStyleIdx="0" presStyleCnt="6"/>
      <dgm:spPr/>
    </dgm:pt>
    <dgm:pt modelId="{C3CAA25B-1D5C-4BFF-8963-D0E17094FD13}" type="pres">
      <dgm:prSet presAssocID="{DD42CF5D-5819-4AAE-8B45-20A1B66A78B7}" presName="horz1" presStyleCnt="0"/>
      <dgm:spPr/>
    </dgm:pt>
    <dgm:pt modelId="{35F9C53A-5661-4B6F-BDB8-C0A7E96B72F9}" type="pres">
      <dgm:prSet presAssocID="{DD42CF5D-5819-4AAE-8B45-20A1B66A78B7}" presName="tx1" presStyleLbl="revTx" presStyleIdx="0" presStyleCnt="6"/>
      <dgm:spPr/>
      <dgm:t>
        <a:bodyPr/>
        <a:lstStyle/>
        <a:p>
          <a:endParaRPr lang="ru-RU"/>
        </a:p>
      </dgm:t>
    </dgm:pt>
    <dgm:pt modelId="{FD65DC57-10DB-4255-92C5-BEDFF8E17D16}" type="pres">
      <dgm:prSet presAssocID="{DD42CF5D-5819-4AAE-8B45-20A1B66A78B7}" presName="vert1" presStyleCnt="0"/>
      <dgm:spPr/>
    </dgm:pt>
    <dgm:pt modelId="{3BA710B8-B319-456B-8C1C-EC43D3C79022}" type="pres">
      <dgm:prSet presAssocID="{FF7655F3-4F85-4E07-B96D-552F45086403}" presName="thickLine" presStyleLbl="alignNode1" presStyleIdx="1" presStyleCnt="6"/>
      <dgm:spPr/>
    </dgm:pt>
    <dgm:pt modelId="{4F7B7EE6-E033-4AD6-A8CC-AA37799B45B9}" type="pres">
      <dgm:prSet presAssocID="{FF7655F3-4F85-4E07-B96D-552F45086403}" presName="horz1" presStyleCnt="0"/>
      <dgm:spPr/>
    </dgm:pt>
    <dgm:pt modelId="{157F1553-3C02-440E-AD2C-453BC279D956}" type="pres">
      <dgm:prSet presAssocID="{FF7655F3-4F85-4E07-B96D-552F45086403}" presName="tx1" presStyleLbl="revTx" presStyleIdx="1" presStyleCnt="6"/>
      <dgm:spPr/>
      <dgm:t>
        <a:bodyPr/>
        <a:lstStyle/>
        <a:p>
          <a:endParaRPr lang="ru-RU"/>
        </a:p>
      </dgm:t>
    </dgm:pt>
    <dgm:pt modelId="{2BFC5FD1-EBD6-4EB5-AB9D-47BC2F55864A}" type="pres">
      <dgm:prSet presAssocID="{FF7655F3-4F85-4E07-B96D-552F45086403}" presName="vert1" presStyleCnt="0"/>
      <dgm:spPr/>
    </dgm:pt>
    <dgm:pt modelId="{566D717D-8E28-4DB2-8785-8151DEFC4B2B}" type="pres">
      <dgm:prSet presAssocID="{DB6DE42C-9FF7-4B9D-A680-7C5694EEB7BD}" presName="thickLine" presStyleLbl="alignNode1" presStyleIdx="2" presStyleCnt="6"/>
      <dgm:spPr/>
    </dgm:pt>
    <dgm:pt modelId="{7B172CE1-84EE-41F2-A95B-074BE6650B62}" type="pres">
      <dgm:prSet presAssocID="{DB6DE42C-9FF7-4B9D-A680-7C5694EEB7BD}" presName="horz1" presStyleCnt="0"/>
      <dgm:spPr/>
    </dgm:pt>
    <dgm:pt modelId="{E78B2367-005B-4671-81D7-744703145336}" type="pres">
      <dgm:prSet presAssocID="{DB6DE42C-9FF7-4B9D-A680-7C5694EEB7BD}" presName="tx1" presStyleLbl="revTx" presStyleIdx="2" presStyleCnt="6"/>
      <dgm:spPr/>
      <dgm:t>
        <a:bodyPr/>
        <a:lstStyle/>
        <a:p>
          <a:endParaRPr lang="ru-RU"/>
        </a:p>
      </dgm:t>
    </dgm:pt>
    <dgm:pt modelId="{995E47AD-C392-45D5-A60D-42FEEFCF3FF2}" type="pres">
      <dgm:prSet presAssocID="{DB6DE42C-9FF7-4B9D-A680-7C5694EEB7BD}" presName="vert1" presStyleCnt="0"/>
      <dgm:spPr/>
    </dgm:pt>
    <dgm:pt modelId="{B7BB79C3-0E5B-40FF-B18B-9A0CCA340167}" type="pres">
      <dgm:prSet presAssocID="{24133DE4-83F8-44E5-A7C1-8711915E0B17}" presName="thickLine" presStyleLbl="alignNode1" presStyleIdx="3" presStyleCnt="6"/>
      <dgm:spPr/>
    </dgm:pt>
    <dgm:pt modelId="{72507ECE-6C16-4DC5-8BFB-CEC4CC8CA08D}" type="pres">
      <dgm:prSet presAssocID="{24133DE4-83F8-44E5-A7C1-8711915E0B17}" presName="horz1" presStyleCnt="0"/>
      <dgm:spPr/>
    </dgm:pt>
    <dgm:pt modelId="{E1298C7E-2CE3-4AE3-A360-7035276738DC}" type="pres">
      <dgm:prSet presAssocID="{24133DE4-83F8-44E5-A7C1-8711915E0B17}" presName="tx1" presStyleLbl="revTx" presStyleIdx="3" presStyleCnt="6"/>
      <dgm:spPr/>
      <dgm:t>
        <a:bodyPr/>
        <a:lstStyle/>
        <a:p>
          <a:endParaRPr lang="ru-RU"/>
        </a:p>
      </dgm:t>
    </dgm:pt>
    <dgm:pt modelId="{3A3C96B8-6F2A-49AD-A0DA-41D756494053}" type="pres">
      <dgm:prSet presAssocID="{24133DE4-83F8-44E5-A7C1-8711915E0B17}" presName="vert1" presStyleCnt="0"/>
      <dgm:spPr/>
    </dgm:pt>
    <dgm:pt modelId="{5C8938F0-C507-44CA-B143-9A6DC7C616E4}" type="pres">
      <dgm:prSet presAssocID="{57DC5B81-5A1D-4E02-A88C-EA3E96486BDD}" presName="thickLine" presStyleLbl="alignNode1" presStyleIdx="4" presStyleCnt="6"/>
      <dgm:spPr/>
    </dgm:pt>
    <dgm:pt modelId="{29213CC6-71C2-414A-816A-81F29AFD8A84}" type="pres">
      <dgm:prSet presAssocID="{57DC5B81-5A1D-4E02-A88C-EA3E96486BDD}" presName="horz1" presStyleCnt="0"/>
      <dgm:spPr/>
    </dgm:pt>
    <dgm:pt modelId="{F3810ED0-60A7-4B47-A866-031563A305F8}" type="pres">
      <dgm:prSet presAssocID="{57DC5B81-5A1D-4E02-A88C-EA3E96486BDD}" presName="tx1" presStyleLbl="revTx" presStyleIdx="4" presStyleCnt="6"/>
      <dgm:spPr/>
      <dgm:t>
        <a:bodyPr/>
        <a:lstStyle/>
        <a:p>
          <a:endParaRPr lang="ru-RU"/>
        </a:p>
      </dgm:t>
    </dgm:pt>
    <dgm:pt modelId="{8345825C-CF00-47F4-9A25-EAF6C517F374}" type="pres">
      <dgm:prSet presAssocID="{57DC5B81-5A1D-4E02-A88C-EA3E96486BDD}" presName="vert1" presStyleCnt="0"/>
      <dgm:spPr/>
    </dgm:pt>
    <dgm:pt modelId="{DB816C01-9C79-49B0-9A1F-637736097415}" type="pres">
      <dgm:prSet presAssocID="{B71E1E41-27E0-499E-90DA-0F809294B57E}" presName="thickLine" presStyleLbl="alignNode1" presStyleIdx="5" presStyleCnt="6"/>
      <dgm:spPr/>
    </dgm:pt>
    <dgm:pt modelId="{718C8431-B96A-4393-A119-D6B61958DDC8}" type="pres">
      <dgm:prSet presAssocID="{B71E1E41-27E0-499E-90DA-0F809294B57E}" presName="horz1" presStyleCnt="0"/>
      <dgm:spPr/>
    </dgm:pt>
    <dgm:pt modelId="{33CF84D6-1871-4334-A9B2-505F7E1657CD}" type="pres">
      <dgm:prSet presAssocID="{B71E1E41-27E0-499E-90DA-0F809294B57E}" presName="tx1" presStyleLbl="revTx" presStyleIdx="5" presStyleCnt="6"/>
      <dgm:spPr/>
      <dgm:t>
        <a:bodyPr/>
        <a:lstStyle/>
        <a:p>
          <a:endParaRPr lang="ru-RU"/>
        </a:p>
      </dgm:t>
    </dgm:pt>
    <dgm:pt modelId="{AEF46D2F-61D8-43B7-84AB-B35B4FF87078}" type="pres">
      <dgm:prSet presAssocID="{B71E1E41-27E0-499E-90DA-0F809294B57E}" presName="vert1" presStyleCnt="0"/>
      <dgm:spPr/>
    </dgm:pt>
  </dgm:ptLst>
  <dgm:cxnLst>
    <dgm:cxn modelId="{33225A73-DF46-4AC0-80FB-464FE49504B4}" srcId="{6BE0C095-0E7D-4FE7-B6C6-748C16E19620}" destId="{DD42CF5D-5819-4AAE-8B45-20A1B66A78B7}" srcOrd="0" destOrd="0" parTransId="{B3FBBCB4-0769-4F8F-8E92-421BBB50B2D3}" sibTransId="{6B350D30-3493-46E1-B54E-0F9A3835CBE1}"/>
    <dgm:cxn modelId="{2AD97E2E-AA4D-44F3-8055-DC471514F5CC}" srcId="{6BE0C095-0E7D-4FE7-B6C6-748C16E19620}" destId="{B71E1E41-27E0-499E-90DA-0F809294B57E}" srcOrd="5" destOrd="0" parTransId="{BE843BA4-8433-4DB9-B9EA-017A740FB2FF}" sibTransId="{DC36AB71-FB99-4954-80B3-07B9047D1054}"/>
    <dgm:cxn modelId="{49D38E3E-B28F-4816-848E-171C8B68D25C}" srcId="{6BE0C095-0E7D-4FE7-B6C6-748C16E19620}" destId="{24133DE4-83F8-44E5-A7C1-8711915E0B17}" srcOrd="3" destOrd="0" parTransId="{7A82E670-B18B-47C5-948A-D9BCCC94EB51}" sibTransId="{A67EEEAE-904C-4A0E-B131-D077E62CDAE2}"/>
    <dgm:cxn modelId="{45DA8569-A016-4B3B-8688-57B7AC180ADF}" type="presOf" srcId="{FF7655F3-4F85-4E07-B96D-552F45086403}" destId="{157F1553-3C02-440E-AD2C-453BC279D956}" srcOrd="0" destOrd="0" presId="urn:microsoft.com/office/officeart/2008/layout/LinedList"/>
    <dgm:cxn modelId="{96D10FCC-ED1B-4304-9302-ABDF33C9E4A6}" srcId="{6BE0C095-0E7D-4FE7-B6C6-748C16E19620}" destId="{57DC5B81-5A1D-4E02-A88C-EA3E96486BDD}" srcOrd="4" destOrd="0" parTransId="{F4A9976A-8018-4FA4-987E-D753585012F9}" sibTransId="{6E54FD9E-D5A2-4877-8447-D76982133907}"/>
    <dgm:cxn modelId="{01647759-A3CA-4665-9DB5-852FCA07201D}" type="presOf" srcId="{6BE0C095-0E7D-4FE7-B6C6-748C16E19620}" destId="{CC2E2048-1257-4EDB-91A4-F753432D5448}" srcOrd="0" destOrd="0" presId="urn:microsoft.com/office/officeart/2008/layout/LinedList"/>
    <dgm:cxn modelId="{CB7E4816-6CA8-4EBA-B116-9E677ABF763B}" type="presOf" srcId="{DB6DE42C-9FF7-4B9D-A680-7C5694EEB7BD}" destId="{E78B2367-005B-4671-81D7-744703145336}" srcOrd="0" destOrd="0" presId="urn:microsoft.com/office/officeart/2008/layout/LinedList"/>
    <dgm:cxn modelId="{4A5DFEB5-CAFA-4F2C-A643-D34E62DD2B6B}" type="presOf" srcId="{57DC5B81-5A1D-4E02-A88C-EA3E96486BDD}" destId="{F3810ED0-60A7-4B47-A866-031563A305F8}" srcOrd="0" destOrd="0" presId="urn:microsoft.com/office/officeart/2008/layout/LinedList"/>
    <dgm:cxn modelId="{1C406991-BCAB-4D48-9E24-FCFE531C1475}" type="presOf" srcId="{24133DE4-83F8-44E5-A7C1-8711915E0B17}" destId="{E1298C7E-2CE3-4AE3-A360-7035276738DC}" srcOrd="0" destOrd="0" presId="urn:microsoft.com/office/officeart/2008/layout/LinedList"/>
    <dgm:cxn modelId="{0589DE5B-6D58-4D07-82B1-0FA9D226099E}" type="presOf" srcId="{B71E1E41-27E0-499E-90DA-0F809294B57E}" destId="{33CF84D6-1871-4334-A9B2-505F7E1657CD}" srcOrd="0" destOrd="0" presId="urn:microsoft.com/office/officeart/2008/layout/LinedList"/>
    <dgm:cxn modelId="{89244E11-B12F-4692-9114-FE876B265CBA}" type="presOf" srcId="{DD42CF5D-5819-4AAE-8B45-20A1B66A78B7}" destId="{35F9C53A-5661-4B6F-BDB8-C0A7E96B72F9}" srcOrd="0" destOrd="0" presId="urn:microsoft.com/office/officeart/2008/layout/LinedList"/>
    <dgm:cxn modelId="{25D58A8F-43D8-4AC8-ABD1-02F8292F3B48}" srcId="{6BE0C095-0E7D-4FE7-B6C6-748C16E19620}" destId="{DB6DE42C-9FF7-4B9D-A680-7C5694EEB7BD}" srcOrd="2" destOrd="0" parTransId="{569CCBDF-32C7-4FA0-AB77-5C35AE64C513}" sibTransId="{B8844FC1-FC42-4F81-B37B-9E3AA41427BC}"/>
    <dgm:cxn modelId="{5A6C5363-E232-4BAA-A6CC-509FF94DBA25}" srcId="{6BE0C095-0E7D-4FE7-B6C6-748C16E19620}" destId="{FF7655F3-4F85-4E07-B96D-552F45086403}" srcOrd="1" destOrd="0" parTransId="{96791BA5-31A5-4518-8622-F5D08A8B233E}" sibTransId="{54AF211B-B200-406E-9434-AC35AB3DB19A}"/>
    <dgm:cxn modelId="{08BE0868-642F-4298-9A26-29D270FE9FA8}" type="presParOf" srcId="{CC2E2048-1257-4EDB-91A4-F753432D5448}" destId="{4910C476-4977-494B-ADF5-07560EA79C23}" srcOrd="0" destOrd="0" presId="urn:microsoft.com/office/officeart/2008/layout/LinedList"/>
    <dgm:cxn modelId="{A65711A4-C473-4DF7-963A-60AAD7F3C4C4}" type="presParOf" srcId="{CC2E2048-1257-4EDB-91A4-F753432D5448}" destId="{C3CAA25B-1D5C-4BFF-8963-D0E17094FD13}" srcOrd="1" destOrd="0" presId="urn:microsoft.com/office/officeart/2008/layout/LinedList"/>
    <dgm:cxn modelId="{9DF48259-8CDC-425E-A1AC-49D3CC0A56A3}" type="presParOf" srcId="{C3CAA25B-1D5C-4BFF-8963-D0E17094FD13}" destId="{35F9C53A-5661-4B6F-BDB8-C0A7E96B72F9}" srcOrd="0" destOrd="0" presId="urn:microsoft.com/office/officeart/2008/layout/LinedList"/>
    <dgm:cxn modelId="{83F2D48A-FAF0-4554-B667-1561CCEB9627}" type="presParOf" srcId="{C3CAA25B-1D5C-4BFF-8963-D0E17094FD13}" destId="{FD65DC57-10DB-4255-92C5-BEDFF8E17D16}" srcOrd="1" destOrd="0" presId="urn:microsoft.com/office/officeart/2008/layout/LinedList"/>
    <dgm:cxn modelId="{80A29AA6-7832-4D47-95FD-20F15290F962}" type="presParOf" srcId="{CC2E2048-1257-4EDB-91A4-F753432D5448}" destId="{3BA710B8-B319-456B-8C1C-EC43D3C79022}" srcOrd="2" destOrd="0" presId="urn:microsoft.com/office/officeart/2008/layout/LinedList"/>
    <dgm:cxn modelId="{2A4F66B9-2E78-4D53-8E60-6A3EA03E8A82}" type="presParOf" srcId="{CC2E2048-1257-4EDB-91A4-F753432D5448}" destId="{4F7B7EE6-E033-4AD6-A8CC-AA37799B45B9}" srcOrd="3" destOrd="0" presId="urn:microsoft.com/office/officeart/2008/layout/LinedList"/>
    <dgm:cxn modelId="{ED30BE90-EB56-4410-92F7-434903A8955A}" type="presParOf" srcId="{4F7B7EE6-E033-4AD6-A8CC-AA37799B45B9}" destId="{157F1553-3C02-440E-AD2C-453BC279D956}" srcOrd="0" destOrd="0" presId="urn:microsoft.com/office/officeart/2008/layout/LinedList"/>
    <dgm:cxn modelId="{6649444B-B8B8-4DF3-9967-8D6B907767D3}" type="presParOf" srcId="{4F7B7EE6-E033-4AD6-A8CC-AA37799B45B9}" destId="{2BFC5FD1-EBD6-4EB5-AB9D-47BC2F55864A}" srcOrd="1" destOrd="0" presId="urn:microsoft.com/office/officeart/2008/layout/LinedList"/>
    <dgm:cxn modelId="{1D038734-1418-484A-BB15-E3B3215D42BC}" type="presParOf" srcId="{CC2E2048-1257-4EDB-91A4-F753432D5448}" destId="{566D717D-8E28-4DB2-8785-8151DEFC4B2B}" srcOrd="4" destOrd="0" presId="urn:microsoft.com/office/officeart/2008/layout/LinedList"/>
    <dgm:cxn modelId="{C93D06CF-EDA3-4897-A33A-FADBE2F93560}" type="presParOf" srcId="{CC2E2048-1257-4EDB-91A4-F753432D5448}" destId="{7B172CE1-84EE-41F2-A95B-074BE6650B62}" srcOrd="5" destOrd="0" presId="urn:microsoft.com/office/officeart/2008/layout/LinedList"/>
    <dgm:cxn modelId="{B9A8CFB5-3A05-4B28-921A-E612D4332243}" type="presParOf" srcId="{7B172CE1-84EE-41F2-A95B-074BE6650B62}" destId="{E78B2367-005B-4671-81D7-744703145336}" srcOrd="0" destOrd="0" presId="urn:microsoft.com/office/officeart/2008/layout/LinedList"/>
    <dgm:cxn modelId="{E89D7E3E-EA2B-4D0A-91F3-3D6F680461DB}" type="presParOf" srcId="{7B172CE1-84EE-41F2-A95B-074BE6650B62}" destId="{995E47AD-C392-45D5-A60D-42FEEFCF3FF2}" srcOrd="1" destOrd="0" presId="urn:microsoft.com/office/officeart/2008/layout/LinedList"/>
    <dgm:cxn modelId="{3886DAD9-5E8D-41ED-9043-E5917606D14E}" type="presParOf" srcId="{CC2E2048-1257-4EDB-91A4-F753432D5448}" destId="{B7BB79C3-0E5B-40FF-B18B-9A0CCA340167}" srcOrd="6" destOrd="0" presId="urn:microsoft.com/office/officeart/2008/layout/LinedList"/>
    <dgm:cxn modelId="{7ADAA184-47FE-45FC-901D-C5380534356D}" type="presParOf" srcId="{CC2E2048-1257-4EDB-91A4-F753432D5448}" destId="{72507ECE-6C16-4DC5-8BFB-CEC4CC8CA08D}" srcOrd="7" destOrd="0" presId="urn:microsoft.com/office/officeart/2008/layout/LinedList"/>
    <dgm:cxn modelId="{AFC21DBE-6ADA-47C2-BA1C-218A25745B99}" type="presParOf" srcId="{72507ECE-6C16-4DC5-8BFB-CEC4CC8CA08D}" destId="{E1298C7E-2CE3-4AE3-A360-7035276738DC}" srcOrd="0" destOrd="0" presId="urn:microsoft.com/office/officeart/2008/layout/LinedList"/>
    <dgm:cxn modelId="{79AE51C2-6212-41A0-A016-B13CF192D6D8}" type="presParOf" srcId="{72507ECE-6C16-4DC5-8BFB-CEC4CC8CA08D}" destId="{3A3C96B8-6F2A-49AD-A0DA-41D756494053}" srcOrd="1" destOrd="0" presId="urn:microsoft.com/office/officeart/2008/layout/LinedList"/>
    <dgm:cxn modelId="{B6BFD249-B369-4689-95A4-3B49E1D67C46}" type="presParOf" srcId="{CC2E2048-1257-4EDB-91A4-F753432D5448}" destId="{5C8938F0-C507-44CA-B143-9A6DC7C616E4}" srcOrd="8" destOrd="0" presId="urn:microsoft.com/office/officeart/2008/layout/LinedList"/>
    <dgm:cxn modelId="{0847360C-2ED9-48BE-85D9-7CF6D3DF28FC}" type="presParOf" srcId="{CC2E2048-1257-4EDB-91A4-F753432D5448}" destId="{29213CC6-71C2-414A-816A-81F29AFD8A84}" srcOrd="9" destOrd="0" presId="urn:microsoft.com/office/officeart/2008/layout/LinedList"/>
    <dgm:cxn modelId="{3DD23F6B-7313-4A68-90FF-9668DFFCD40A}" type="presParOf" srcId="{29213CC6-71C2-414A-816A-81F29AFD8A84}" destId="{F3810ED0-60A7-4B47-A866-031563A305F8}" srcOrd="0" destOrd="0" presId="urn:microsoft.com/office/officeart/2008/layout/LinedList"/>
    <dgm:cxn modelId="{6BE31124-9646-4366-8E60-C844ED9B26FC}" type="presParOf" srcId="{29213CC6-71C2-414A-816A-81F29AFD8A84}" destId="{8345825C-CF00-47F4-9A25-EAF6C517F374}" srcOrd="1" destOrd="0" presId="urn:microsoft.com/office/officeart/2008/layout/LinedList"/>
    <dgm:cxn modelId="{C1CBC485-C5CC-496E-8529-F09097106193}" type="presParOf" srcId="{CC2E2048-1257-4EDB-91A4-F753432D5448}" destId="{DB816C01-9C79-49B0-9A1F-637736097415}" srcOrd="10" destOrd="0" presId="urn:microsoft.com/office/officeart/2008/layout/LinedList"/>
    <dgm:cxn modelId="{73B449B2-21A4-4F2A-B6C3-400A90B83C97}" type="presParOf" srcId="{CC2E2048-1257-4EDB-91A4-F753432D5448}" destId="{718C8431-B96A-4393-A119-D6B61958DDC8}" srcOrd="11" destOrd="0" presId="urn:microsoft.com/office/officeart/2008/layout/LinedList"/>
    <dgm:cxn modelId="{5BEA56CE-CF6B-45D2-8ECA-93114877BE58}" type="presParOf" srcId="{718C8431-B96A-4393-A119-D6B61958DDC8}" destId="{33CF84D6-1871-4334-A9B2-505F7E1657CD}" srcOrd="0" destOrd="0" presId="urn:microsoft.com/office/officeart/2008/layout/LinedList"/>
    <dgm:cxn modelId="{BD140721-2F9A-49AE-94B4-7FD1E17012F8}" type="presParOf" srcId="{718C8431-B96A-4393-A119-D6B61958DDC8}" destId="{AEF46D2F-61D8-43B7-84AB-B35B4FF8707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10C476-4977-494B-ADF5-07560EA79C23}">
      <dsp:nvSpPr>
        <dsp:cNvPr id="0" name=""/>
        <dsp:cNvSpPr/>
      </dsp:nvSpPr>
      <dsp:spPr>
        <a:xfrm>
          <a:off x="0" y="2124"/>
          <a:ext cx="5822656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F9C53A-5661-4B6F-BDB8-C0A7E96B72F9}">
      <dsp:nvSpPr>
        <dsp:cNvPr id="0" name=""/>
        <dsp:cNvSpPr/>
      </dsp:nvSpPr>
      <dsp:spPr>
        <a:xfrm>
          <a:off x="0" y="2124"/>
          <a:ext cx="5822656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latin typeface="Calibri Light" panose="020F0302020204030204"/>
            </a:rPr>
            <a:t>Автоматизацию</a:t>
          </a:r>
          <a:r>
            <a:rPr lang="ru-RU" sz="2500" kern="1200" dirty="0"/>
            <a:t> изолированного звука</a:t>
          </a:r>
        </a:p>
      </dsp:txBody>
      <dsp:txXfrm>
        <a:off x="0" y="2124"/>
        <a:ext cx="5822656" cy="724514"/>
      </dsp:txXfrm>
    </dsp:sp>
    <dsp:sp modelId="{3BA710B8-B319-456B-8C1C-EC43D3C79022}">
      <dsp:nvSpPr>
        <dsp:cNvPr id="0" name=""/>
        <dsp:cNvSpPr/>
      </dsp:nvSpPr>
      <dsp:spPr>
        <a:xfrm>
          <a:off x="0" y="726639"/>
          <a:ext cx="5822656" cy="0"/>
        </a:xfrm>
        <a:prstGeom prst="line">
          <a:avLst/>
        </a:prstGeom>
        <a:gradFill rotWithShape="0">
          <a:gsLst>
            <a:gs pos="0">
              <a:schemeClr val="accent2">
                <a:hueOff val="-291073"/>
                <a:satOff val="-16786"/>
                <a:lumOff val="172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91073"/>
                <a:satOff val="-16786"/>
                <a:lumOff val="172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91073"/>
                <a:satOff val="-16786"/>
                <a:lumOff val="172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-291073"/>
              <a:satOff val="-16786"/>
              <a:lumOff val="1726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7F1553-3C02-440E-AD2C-453BC279D956}">
      <dsp:nvSpPr>
        <dsp:cNvPr id="0" name=""/>
        <dsp:cNvSpPr/>
      </dsp:nvSpPr>
      <dsp:spPr>
        <a:xfrm>
          <a:off x="0" y="726639"/>
          <a:ext cx="5822656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>
              <a:latin typeface="Calibri Light" panose="020F0302020204030204"/>
            </a:rPr>
            <a:t>Автоматизацию</a:t>
          </a:r>
          <a:r>
            <a:rPr lang="ru-RU" sz="2500" kern="1200"/>
            <a:t> звука в слогах;</a:t>
          </a:r>
          <a:endParaRPr lang="ru-RU" sz="2500" kern="1200">
            <a:latin typeface="Calibri Light" panose="020F0302020204030204"/>
          </a:endParaRPr>
        </a:p>
      </dsp:txBody>
      <dsp:txXfrm>
        <a:off x="0" y="726639"/>
        <a:ext cx="5822656" cy="724514"/>
      </dsp:txXfrm>
    </dsp:sp>
    <dsp:sp modelId="{566D717D-8E28-4DB2-8785-8151DEFC4B2B}">
      <dsp:nvSpPr>
        <dsp:cNvPr id="0" name=""/>
        <dsp:cNvSpPr/>
      </dsp:nvSpPr>
      <dsp:spPr>
        <a:xfrm>
          <a:off x="0" y="1451154"/>
          <a:ext cx="5822656" cy="0"/>
        </a:xfrm>
        <a:prstGeom prst="line">
          <a:avLst/>
        </a:prstGeom>
        <a:gradFill rotWithShape="0">
          <a:gsLst>
            <a:gs pos="0">
              <a:schemeClr val="accent2">
                <a:hueOff val="-582145"/>
                <a:satOff val="-33571"/>
                <a:lumOff val="345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82145"/>
                <a:satOff val="-33571"/>
                <a:lumOff val="345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82145"/>
                <a:satOff val="-33571"/>
                <a:lumOff val="345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-582145"/>
              <a:satOff val="-33571"/>
              <a:lumOff val="345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8B2367-005B-4671-81D7-744703145336}">
      <dsp:nvSpPr>
        <dsp:cNvPr id="0" name=""/>
        <dsp:cNvSpPr/>
      </dsp:nvSpPr>
      <dsp:spPr>
        <a:xfrm>
          <a:off x="0" y="1451154"/>
          <a:ext cx="5822656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>
              <a:latin typeface="Calibri Light" panose="020F0302020204030204"/>
            </a:rPr>
            <a:t>Автоматизацию</a:t>
          </a:r>
          <a:r>
            <a:rPr lang="en-US" sz="2500" kern="1200" dirty="0"/>
            <a:t> </a:t>
          </a:r>
          <a:r>
            <a:rPr lang="en-US" sz="2500" kern="1200" dirty="0" err="1"/>
            <a:t>звука</a:t>
          </a:r>
          <a:r>
            <a:rPr lang="en-US" sz="2500" kern="1200" dirty="0"/>
            <a:t> в </a:t>
          </a:r>
          <a:r>
            <a:rPr lang="en-US" sz="2500" kern="1200" dirty="0" err="1"/>
            <a:t>словах</a:t>
          </a:r>
          <a:r>
            <a:rPr lang="en-US" sz="2500" kern="1200" dirty="0"/>
            <a:t>;</a:t>
          </a:r>
          <a:endParaRPr lang="en-US" sz="2500" kern="1200" dirty="0">
            <a:latin typeface="Calibri Light" panose="020F0302020204030204"/>
          </a:endParaRPr>
        </a:p>
      </dsp:txBody>
      <dsp:txXfrm>
        <a:off x="0" y="1451154"/>
        <a:ext cx="5822656" cy="724514"/>
      </dsp:txXfrm>
    </dsp:sp>
    <dsp:sp modelId="{B7BB79C3-0E5B-40FF-B18B-9A0CCA340167}">
      <dsp:nvSpPr>
        <dsp:cNvPr id="0" name=""/>
        <dsp:cNvSpPr/>
      </dsp:nvSpPr>
      <dsp:spPr>
        <a:xfrm>
          <a:off x="0" y="2175669"/>
          <a:ext cx="5822656" cy="0"/>
        </a:xfrm>
        <a:prstGeom prst="line">
          <a:avLst/>
        </a:prstGeom>
        <a:gradFill rotWithShape="0">
          <a:gsLst>
            <a:gs pos="0">
              <a:schemeClr val="accent2">
                <a:hueOff val="-873218"/>
                <a:satOff val="-50357"/>
                <a:lumOff val="5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873218"/>
                <a:satOff val="-50357"/>
                <a:lumOff val="5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873218"/>
                <a:satOff val="-50357"/>
                <a:lumOff val="5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-873218"/>
              <a:satOff val="-50357"/>
              <a:lumOff val="5177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1298C7E-2CE3-4AE3-A360-7035276738DC}">
      <dsp:nvSpPr>
        <dsp:cNvPr id="0" name=""/>
        <dsp:cNvSpPr/>
      </dsp:nvSpPr>
      <dsp:spPr>
        <a:xfrm>
          <a:off x="0" y="2175669"/>
          <a:ext cx="5822656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latin typeface="Calibri Light" panose="020F0302020204030204"/>
            </a:rPr>
            <a:t>Автоматизацию</a:t>
          </a:r>
          <a:r>
            <a:rPr lang="ru-RU" sz="2500" kern="1200" dirty="0"/>
            <a:t> звука в словосочетаниях;</a:t>
          </a:r>
          <a:endParaRPr lang="ru-RU" sz="2500" kern="1200" dirty="0">
            <a:latin typeface="Calibri Light" panose="020F0302020204030204"/>
          </a:endParaRPr>
        </a:p>
      </dsp:txBody>
      <dsp:txXfrm>
        <a:off x="0" y="2175669"/>
        <a:ext cx="5822656" cy="724514"/>
      </dsp:txXfrm>
    </dsp:sp>
    <dsp:sp modelId="{5C8938F0-C507-44CA-B143-9A6DC7C616E4}">
      <dsp:nvSpPr>
        <dsp:cNvPr id="0" name=""/>
        <dsp:cNvSpPr/>
      </dsp:nvSpPr>
      <dsp:spPr>
        <a:xfrm>
          <a:off x="0" y="2900183"/>
          <a:ext cx="5822656" cy="0"/>
        </a:xfrm>
        <a:prstGeom prst="line">
          <a:avLst/>
        </a:prstGeom>
        <a:gradFill rotWithShape="0">
          <a:gsLst>
            <a:gs pos="0">
              <a:schemeClr val="accent2">
                <a:hueOff val="-1164290"/>
                <a:satOff val="-67142"/>
                <a:lumOff val="69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64290"/>
                <a:satOff val="-67142"/>
                <a:lumOff val="69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64290"/>
                <a:satOff val="-67142"/>
                <a:lumOff val="69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-1164290"/>
              <a:satOff val="-67142"/>
              <a:lumOff val="690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810ED0-60A7-4B47-A866-031563A305F8}">
      <dsp:nvSpPr>
        <dsp:cNvPr id="0" name=""/>
        <dsp:cNvSpPr/>
      </dsp:nvSpPr>
      <dsp:spPr>
        <a:xfrm>
          <a:off x="0" y="2900183"/>
          <a:ext cx="5822656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latin typeface="Calibri Light" panose="020F0302020204030204"/>
            </a:rPr>
            <a:t>Автоматизацию</a:t>
          </a:r>
          <a:r>
            <a:rPr lang="ru-RU" sz="2500" kern="1200" dirty="0"/>
            <a:t> звука в предложениях</a:t>
          </a:r>
        </a:p>
      </dsp:txBody>
      <dsp:txXfrm>
        <a:off x="0" y="2900183"/>
        <a:ext cx="5822656" cy="724514"/>
      </dsp:txXfrm>
    </dsp:sp>
    <dsp:sp modelId="{DB816C01-9C79-49B0-9A1F-637736097415}">
      <dsp:nvSpPr>
        <dsp:cNvPr id="0" name=""/>
        <dsp:cNvSpPr/>
      </dsp:nvSpPr>
      <dsp:spPr>
        <a:xfrm>
          <a:off x="0" y="3624698"/>
          <a:ext cx="5822656" cy="0"/>
        </a:xfrm>
        <a:prstGeom prst="line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CF84D6-1871-4334-A9B2-505F7E1657CD}">
      <dsp:nvSpPr>
        <dsp:cNvPr id="0" name=""/>
        <dsp:cNvSpPr/>
      </dsp:nvSpPr>
      <dsp:spPr>
        <a:xfrm>
          <a:off x="0" y="3624698"/>
          <a:ext cx="5822656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latin typeface="Calibri Light" panose="020F0302020204030204"/>
            </a:rPr>
            <a:t>Автоматизацию</a:t>
          </a:r>
          <a:r>
            <a:rPr lang="ru-RU" sz="2500" kern="1200" dirty="0"/>
            <a:t> звука в связной речи;</a:t>
          </a:r>
          <a:endParaRPr lang="ru-RU" sz="2500" kern="1200" dirty="0">
            <a:latin typeface="Calibri Light" panose="020F0302020204030204"/>
          </a:endParaRPr>
        </a:p>
      </dsp:txBody>
      <dsp:txXfrm>
        <a:off x="0" y="3624698"/>
        <a:ext cx="5822656" cy="7245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14948" y="1481327"/>
            <a:ext cx="3053380" cy="2982607"/>
          </a:xfrm>
        </p:spPr>
        <p:txBody>
          <a:bodyPr>
            <a:normAutofit/>
          </a:bodyPr>
          <a:lstStyle/>
          <a:p>
            <a:r>
              <a:rPr lang="ru-RU" sz="3100" dirty="0">
                <a:cs typeface="Calibri Light"/>
              </a:rPr>
              <a:t>Автоматизация звуков в домашних условиях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42248" y="4078224"/>
            <a:ext cx="2926080" cy="1307592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ru-RU" sz="2000" dirty="0">
                <a:cs typeface="Calibri"/>
              </a:rPr>
              <a:t> </a:t>
            </a:r>
            <a:endParaRPr lang="ru-RU" sz="2000" dirty="0"/>
          </a:p>
        </p:txBody>
      </p:sp>
      <p:sp>
        <p:nvSpPr>
          <p:cNvPr id="45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7" name="Рисунок 7" descr="Изображение выглядит как текст, игрушка, кукла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BB6A57AF-9283-1C30-8D10-52050A3042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474" r="5086" b="1"/>
          <a:stretch/>
        </p:blipFill>
        <p:spPr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30E814-5606-7C42-CA42-E95AF0275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5400">
                <a:cs typeface="Calibri Light"/>
              </a:rPr>
              <a:t>Игра "Слова вокруг нас"</a:t>
            </a:r>
            <a:endParaRPr lang="ru-RU" sz="5400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F98C42-40B5-F38A-B405-31AEA8A482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ea typeface="+mn-lt"/>
                <a:cs typeface="+mn-lt"/>
              </a:rPr>
              <a:t>Попросите ребенка внимательно посмотреть вокруг и назвать все предметы, в названии которых спрятался нужный звук. </a:t>
            </a:r>
          </a:p>
          <a:p>
            <a:pPr marL="0" indent="0" algn="just">
              <a:buNone/>
            </a:pPr>
            <a:r>
              <a:rPr lang="ru-RU" sz="1600" dirty="0">
                <a:ea typeface="+mn-lt"/>
                <a:cs typeface="+mn-lt"/>
              </a:rPr>
              <a:t>Затем усложните игру - вспоминайте слова с закрепляемым звуком по какой-то определенной теме, например: </a:t>
            </a:r>
            <a:r>
              <a:rPr lang="ru-RU" sz="1600" i="1" dirty="0">
                <a:ea typeface="+mn-lt"/>
                <a:cs typeface="+mn-lt"/>
              </a:rPr>
              <a:t>«Назови животных, в названии которых есть звук Р» (зебра, носорог, тигр, пантера, кенгуру, жираф)</a:t>
            </a:r>
          </a:p>
          <a:p>
            <a:pPr marL="0" indent="0" algn="just">
              <a:buNone/>
            </a:pPr>
            <a:r>
              <a:rPr lang="ru-RU" sz="1600" dirty="0">
                <a:ea typeface="+mn-lt"/>
                <a:cs typeface="+mn-lt"/>
              </a:rPr>
              <a:t>В эту игру вы можете играть где угодно, используя любую свободную минутку: по пути в детский сад, в транспорте, в очереди.</a:t>
            </a:r>
            <a:endParaRPr lang="ru-RU" sz="1600" dirty="0"/>
          </a:p>
        </p:txBody>
      </p:sp>
      <p:pic>
        <p:nvPicPr>
          <p:cNvPr id="4" name="Рисунок 4" descr="Изображение выглядит как текст, игрушка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C511A774-3258-7051-308F-37A356E711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18" r="6281" b="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210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091F77-AE73-AB74-930B-22136EC81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5400">
                <a:cs typeface="Calibri Light"/>
              </a:rPr>
              <a:t>Рисование</a:t>
            </a:r>
            <a:endParaRPr lang="ru-RU" sz="5400"/>
          </a:p>
        </p:txBody>
      </p:sp>
      <p:sp>
        <p:nvSpPr>
          <p:cNvPr id="2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155FFF-8B24-BDFC-0612-6BA08C263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r>
              <a:rPr lang="ru-RU" sz="1700" dirty="0">
                <a:ea typeface="+mn-lt"/>
                <a:cs typeface="+mn-lt"/>
              </a:rPr>
              <a:t>Автоматизация звука происходит в процессе продуктивной деятельности. Можно назвать следующие приёмы - рисование палочек, клеточек, кружочков, камешков, цветочков при одновременном произнесении материала.</a:t>
            </a:r>
          </a:p>
          <a:p>
            <a:pPr algn="just"/>
            <a:r>
              <a:rPr lang="ru-RU" sz="1700" dirty="0">
                <a:ea typeface="+mn-lt"/>
                <a:cs typeface="+mn-lt"/>
              </a:rPr>
              <a:t>Например, нарисуем забор, чтобы коза не зашла в огород. Ребёнок проговаривает слово и рисует палочку – дощечку забора. Рисовать можно чем угодно: мелом, карандашами, красками. Можно рисовать на песке, манке. </a:t>
            </a:r>
            <a:endParaRPr lang="ru-RU" sz="1700" dirty="0">
              <a:cs typeface="Calibri" panose="020F0502020204030204"/>
            </a:endParaRPr>
          </a:p>
        </p:txBody>
      </p:sp>
      <p:pic>
        <p:nvPicPr>
          <p:cNvPr id="6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9DF5B5E-67AC-BF93-3316-272E8004A3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59" r="13234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58970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1FC094-7185-CE44-2B0A-7FDBC27D4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5400">
                <a:cs typeface="Calibri Light"/>
              </a:rPr>
              <a:t>Игра "Магазин"</a:t>
            </a:r>
            <a:endParaRPr lang="ru-RU" sz="540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66C1A8-F6E9-9B28-088F-A1B5021F5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ru-RU" sz="1700" dirty="0">
                <a:ea typeface="+mn-lt"/>
                <a:cs typeface="+mn-lt"/>
              </a:rPr>
              <a:t>Предложите ребёнку назвать как можно больше предметов со звуком. Который он научился правильно произносить. </a:t>
            </a:r>
          </a:p>
          <a:p>
            <a:pPr marL="0" indent="0" algn="just">
              <a:buNone/>
            </a:pPr>
            <a:r>
              <a:rPr lang="ru-RU" sz="1700" dirty="0">
                <a:ea typeface="+mn-lt"/>
                <a:cs typeface="+mn-lt"/>
              </a:rPr>
              <a:t>Это может быть игра «Магазин». Родитель говорит ребенку: «Представь. Что ты пришёл в волшебный магазин. Там можно купить только предметы, у которых в названиях есть звук «Р» (или другой). Зайди в разные отделы («продуктовый», «игрушки», «одежда», «мебель» и др.) и купи как можно больше. </a:t>
            </a:r>
            <a:endParaRPr lang="ru-RU" sz="1700" dirty="0">
              <a:cs typeface="Calibri"/>
            </a:endParaRPr>
          </a:p>
        </p:txBody>
      </p:sp>
      <p:pic>
        <p:nvPicPr>
          <p:cNvPr id="5" name="Рисунок 5" descr="Изображение выглядит как человек, внутренний, спальня, десерт&#10;&#10;Автоматически созданное описание">
            <a:extLst>
              <a:ext uri="{FF2B5EF4-FFF2-40B4-BE49-F238E27FC236}">
                <a16:creationId xmlns:a16="http://schemas.microsoft.com/office/drawing/2014/main" id="{0E1EBC45-24C1-D2D7-26D3-7315303FDA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71" r="34365"/>
          <a:stretch/>
        </p:blipFill>
        <p:spPr>
          <a:xfrm>
            <a:off x="5311702" y="-4292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4277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D4B1A1-0BCA-6D72-E3F8-3CFF1EA01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ru-RU" dirty="0">
                <a:cs typeface="Calibri Light"/>
              </a:rPr>
              <a:t>Важно!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3A992E-292B-6A4B-CC07-7C331CCD3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r>
              <a:rPr lang="ru-RU" sz="1700" dirty="0">
                <a:ea typeface="+mn-lt"/>
                <a:cs typeface="+mn-lt"/>
              </a:rPr>
              <a:t>Работа по автоматизации звука трудна для нервной системы ребенка, она требует большой осторожности и постепенности, которые вырабатываются в переходе от изолированного звука к различным типам звукосочетаний, затем к словам с данным звуком, предложениям, в дальнейшем к различным видам развернутой речи. </a:t>
            </a:r>
            <a:endParaRPr lang="ru-RU" sz="1700" dirty="0"/>
          </a:p>
          <a:p>
            <a:pPr marL="0" indent="0" algn="just">
              <a:buNone/>
            </a:pPr>
            <a:r>
              <a:rPr lang="ru-RU" sz="1700" dirty="0">
                <a:ea typeface="+mn-lt"/>
                <a:cs typeface="+mn-lt"/>
              </a:rPr>
              <a:t>У ребенка не всегда может все получаться сразу. Необходимо терпение со стороны родителей, нужно постараться внушить веру в успех, убедить ребенка, что у него обязательно все получится. Дома нужно больше проводить занятий в виде игр, больше поощрять ребенка, давая ему при этом положительный эмоциональный настрой. В идеале необходимы ежедневные занятия по автоматизации хотя бы по 5-15 минут в день. К новому материалу можно переходить только в том случае, если усвоен предыдущий.</a:t>
            </a:r>
            <a:endParaRPr lang="ru-RU" sz="1700" dirty="0"/>
          </a:p>
        </p:txBody>
      </p:sp>
      <p:pic>
        <p:nvPicPr>
          <p:cNvPr id="4" name="Рисунок 4" descr="Изображение выглядит как текст, наружный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1C1AAF67-4CA3-3E41-FF3E-44C1D3159B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83" r="18526" b="-2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14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6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8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10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12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AC6C8-21BD-3CD1-5855-605FC33E8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Благодарим за внимание!</a:t>
            </a:r>
          </a:p>
        </p:txBody>
      </p:sp>
      <p:sp>
        <p:nvSpPr>
          <p:cNvPr id="33" name="Arc 14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Oval 16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944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6CA8F-DC37-9D9C-E91B-59D4275E4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4944152" cy="1622321"/>
          </a:xfrm>
        </p:spPr>
        <p:txBody>
          <a:bodyPr>
            <a:normAutofit/>
          </a:bodyPr>
          <a:lstStyle/>
          <a:p>
            <a:r>
              <a:rPr lang="ru-RU" sz="3700">
                <a:ea typeface="+mj-lt"/>
                <a:cs typeface="+mj-lt"/>
              </a:rPr>
              <a:t>Что такое автоматизация звуков? Её задача</a:t>
            </a:r>
            <a:endParaRPr lang="ru-RU" sz="37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54AB4B-53C1-C4BB-7144-5D5770FE0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0" y="2438400"/>
            <a:ext cx="4944151" cy="3785419"/>
          </a:xfrm>
        </p:spPr>
        <p:txBody>
          <a:bodyPr vert="horz" lIns="91440" tIns="45720" rIns="91440" bIns="45720" rtlCol="0">
            <a:normAutofit/>
          </a:bodyPr>
          <a:lstStyle/>
          <a:p>
            <a:pPr algn="just"/>
            <a:r>
              <a:rPr lang="ru-RU" sz="1900" dirty="0">
                <a:ea typeface="+mn-lt"/>
                <a:cs typeface="+mn-lt"/>
              </a:rPr>
              <a:t>Автоматизировать звук – это значит постепенно, последовательно ввести звук в слоги, слова, предложения (стихи, рассказы) и в самостоятельную речь ребенка.  </a:t>
            </a:r>
            <a:endParaRPr lang="ru-RU" sz="1900" dirty="0"/>
          </a:p>
          <a:p>
            <a:pPr algn="just"/>
            <a:r>
              <a:rPr lang="ru-RU" sz="1900" dirty="0">
                <a:ea typeface="+mn-lt"/>
                <a:cs typeface="+mn-lt"/>
              </a:rPr>
              <a:t>Автоматизация звука – длительный процесс, состоящий из нескольких этапов.</a:t>
            </a:r>
          </a:p>
          <a:p>
            <a:pPr algn="just"/>
            <a:r>
              <a:rPr lang="ru-RU" sz="1900" dirty="0">
                <a:ea typeface="+mn-lt"/>
                <a:cs typeface="+mn-lt"/>
              </a:rPr>
              <a:t> Главная задача – постепенно, последовательно ввести поставленный звук в слоги, слова, предложения (стихи, рассказы) и в самостоятельную речь ребенка. </a:t>
            </a:r>
            <a:endParaRPr lang="ru-RU" sz="1900" dirty="0">
              <a:cs typeface="Calibri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игрушка, кукла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84F80E78-D12E-CD17-7D30-B07E258C6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709" y="1777025"/>
            <a:ext cx="4475531" cy="330070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01387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10">
            <a:extLst>
              <a:ext uri="{FF2B5EF4-FFF2-40B4-BE49-F238E27FC236}">
                <a16:creationId xmlns:a16="http://schemas.microsoft.com/office/drawing/2014/main" id="{4F7EBAE4-9945-4473-9E34-B2C66EA0F0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34A8E4-C818-7F16-079C-7C9A80059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393361" cy="1325563"/>
          </a:xfrm>
        </p:spPr>
        <p:txBody>
          <a:bodyPr>
            <a:normAutofit/>
          </a:bodyPr>
          <a:lstStyle/>
          <a:p>
            <a:r>
              <a:rPr lang="ru-RU" dirty="0">
                <a:cs typeface="Calibri Light"/>
              </a:rPr>
              <a:t>Этапы автоматизации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E263C1-6EBC-0276-B19B-583C837177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9259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b="1" dirty="0">
                <a:ea typeface="+mn-lt"/>
                <a:cs typeface="+mn-lt"/>
              </a:rPr>
              <a:t>Автоматизация любого звука включает в себя:</a:t>
            </a:r>
          </a:p>
          <a:p>
            <a:pPr marL="0" indent="0">
              <a:buNone/>
            </a:pPr>
            <a:endParaRPr lang="ru-RU" dirty="0">
              <a:cs typeface="Calibri"/>
            </a:endParaRPr>
          </a:p>
          <a:p>
            <a:pPr marL="0" indent="0">
              <a:buNone/>
            </a:pPr>
            <a:endParaRPr lang="ru-RU" dirty="0">
              <a:cs typeface="Calibri"/>
            </a:endParaRPr>
          </a:p>
        </p:txBody>
      </p:sp>
      <p:sp>
        <p:nvSpPr>
          <p:cNvPr id="34" name="!!Arc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6261882" y="687822"/>
            <a:ext cx="5471147" cy="5471147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!!Oval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48561" y="921125"/>
            <a:ext cx="791021" cy="769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Схема 5">
            <a:extLst>
              <a:ext uri="{FF2B5EF4-FFF2-40B4-BE49-F238E27FC236}">
                <a16:creationId xmlns:a16="http://schemas.microsoft.com/office/drawing/2014/main" id="{E6727F55-1D8A-8F82-0C61-A7569E2D61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667657"/>
              </p:ext>
            </p:extLst>
          </p:nvPr>
        </p:nvGraphicFramePr>
        <p:xfrm>
          <a:off x="838201" y="2330049"/>
          <a:ext cx="582265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8" name="Рисунок 418">
            <a:extLst>
              <a:ext uri="{FF2B5EF4-FFF2-40B4-BE49-F238E27FC236}">
                <a16:creationId xmlns:a16="http://schemas.microsoft.com/office/drawing/2014/main" id="{93A079D6-3713-15AD-1FC2-61556BC661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78709" y="2937606"/>
            <a:ext cx="4760889" cy="353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0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CD0B33-443B-4E59-D138-A7CC76341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pPr marL="742950" indent="-742950">
              <a:buAutoNum type="arabicPeriod"/>
            </a:pPr>
            <a:r>
              <a:rPr lang="ru-RU" sz="5400">
                <a:cs typeface="Calibri Light"/>
              </a:rPr>
              <a:t>Автоматизация звука в слогах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928FCB-14BC-FDA8-4E21-86EE3461FE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ea typeface="+mn-lt"/>
                <a:cs typeface="+mn-lt"/>
              </a:rPr>
              <a:t>Слог – более простая речевая единица по сравнению со словом.  Автоматизация звуков начинается с прямых открытых слогов, затем продолжается в обратных и закрытых слогах.</a:t>
            </a:r>
          </a:p>
          <a:p>
            <a:pPr marL="0" indent="0" algn="just">
              <a:buNone/>
            </a:pPr>
            <a:r>
              <a:rPr lang="ru-RU" sz="2200" dirty="0">
                <a:ea typeface="+mn-lt"/>
                <a:cs typeface="+mn-lt"/>
              </a:rPr>
              <a:t>Например, при автоматизации звука «С» в слогах мы соединяем закрепляемый согласный с гласными А, Ы, О, У сначала в прямых слогах: СА, СЫ, СО, СУ, затем в обратных: АС, ЫС, ОС, УС, далее в слоги, где звук находится между гласными: АСА, АСЫ, АСО, АСУ, и, наконец, в слоги со стечением согласных (берутся те согласные звуки, которые не нарушены у ребенка): СТО, СТА, СПА, СМА, СНЫ, СКО.</a:t>
            </a:r>
            <a:endParaRPr lang="ru-RU" sz="2200" dirty="0"/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785FB52-59B2-5F5E-01BB-70A8F2CC52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13" r="17812" b="1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39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75AAA-275E-64D0-7F98-1A744B6CF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ru-RU" sz="5400">
                <a:cs typeface="Calibri Light"/>
              </a:rPr>
              <a:t>2. Автоматизация звука в словах</a:t>
            </a:r>
            <a:endParaRPr lang="ru-RU" sz="5400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F68631-E0C7-ACFF-4E0E-27799493D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buNone/>
            </a:pPr>
            <a:r>
              <a:rPr lang="ru-RU" sz="2200" dirty="0">
                <a:ea typeface="+mn-lt"/>
                <a:cs typeface="+mn-lt"/>
              </a:rPr>
              <a:t>Автоматизация в словах сначала осуществляется с опорой на слоги (СА – САД).</a:t>
            </a:r>
            <a:endParaRPr lang="ru-RU" dirty="0">
              <a:cs typeface="Calibri" panose="020F0502020204030204"/>
            </a:endParaRPr>
          </a:p>
          <a:p>
            <a:pPr algn="just">
              <a:buNone/>
            </a:pPr>
            <a:r>
              <a:rPr lang="ru-RU" sz="2200" dirty="0">
                <a:ea typeface="+mn-lt"/>
                <a:cs typeface="+mn-lt"/>
              </a:rPr>
              <a:t>На начальных этапах проводится закрепление произношения слов, в которых данный звук находится в начале слова, затем слов, в которых звук – в конце и середине слова. </a:t>
            </a:r>
          </a:p>
          <a:p>
            <a:pPr algn="just">
              <a:buNone/>
            </a:pPr>
            <a:r>
              <a:rPr lang="ru-RU" sz="2200" dirty="0">
                <a:ea typeface="+mn-lt"/>
                <a:cs typeface="+mn-lt"/>
              </a:rPr>
              <a:t>Вначале звук автоматизируется в словах простых по фонетическому составу и не содержащих нарушенных звуков, затем в словах со стечением согласных.</a:t>
            </a:r>
            <a:endParaRPr lang="ru-RU" sz="2200" dirty="0">
              <a:cs typeface="Calibri"/>
            </a:endParaRPr>
          </a:p>
          <a:p>
            <a:pPr marL="0" indent="0">
              <a:buNone/>
            </a:pPr>
            <a:endParaRPr lang="ru-RU" sz="2200" dirty="0">
              <a:cs typeface="Calibri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E1BE7E17-CC4C-5560-52D3-50BEAEBC86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29" r="11417" b="-2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482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0D3971-6A26-A9F1-DE0F-D4C6EBE19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ru-RU" sz="5000">
                <a:cs typeface="Calibri Light"/>
              </a:rPr>
              <a:t>3. Автоматизация звука в предложениях</a:t>
            </a:r>
            <a:endParaRPr lang="ru-RU" sz="5000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A377D0-F982-44F5-34EF-38720B161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ea typeface="+mn-lt"/>
                <a:cs typeface="+mn-lt"/>
              </a:rPr>
              <a:t>Автоматизация звука в предложениях проводится на базе отработанных слов, в той же последовательности. Вначале предлагаются предложения с умеренным включением звука, в дальнейшем автоматизация проводится на речевом материале, насыщенном данным звуком.</a:t>
            </a:r>
          </a:p>
          <a:p>
            <a:pPr marL="0" indent="0" algn="just">
              <a:buNone/>
            </a:pPr>
            <a:r>
              <a:rPr lang="ru-RU" sz="2200" i="1" dirty="0">
                <a:ea typeface="+mn-lt"/>
                <a:cs typeface="+mn-lt"/>
              </a:rPr>
              <a:t>В 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аду жужжат о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ы.</a:t>
            </a:r>
            <a:endParaRPr lang="ru-RU" sz="2200" dirty="0">
              <a:cs typeface="Calibri"/>
            </a:endParaRPr>
          </a:p>
          <a:p>
            <a:pPr algn="just">
              <a:buNone/>
            </a:pPr>
            <a:r>
              <a:rPr lang="ru-RU" sz="2200" i="1" dirty="0">
                <a:ea typeface="+mn-lt"/>
                <a:cs typeface="+mn-lt"/>
              </a:rPr>
              <a:t>У 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ани длинные у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ы.</a:t>
            </a:r>
            <a:endParaRPr lang="ru-RU" sz="2200" dirty="0"/>
          </a:p>
          <a:p>
            <a:pPr algn="just">
              <a:buNone/>
            </a:pP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аня катается на 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амокате.</a:t>
            </a:r>
            <a:endParaRPr lang="ru-RU" sz="2200" dirty="0">
              <a:ea typeface="+mn-lt"/>
              <a:cs typeface="+mn-lt"/>
            </a:endParaRPr>
          </a:p>
          <a:p>
            <a:pPr algn="just">
              <a:buNone/>
            </a:pPr>
            <a:r>
              <a:rPr lang="ru-RU" sz="2200" i="1" dirty="0">
                <a:ea typeface="+mn-lt"/>
                <a:cs typeface="+mn-lt"/>
              </a:rPr>
              <a:t>У 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они новые о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енние 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апоги.</a:t>
            </a:r>
            <a:endParaRPr lang="ru-RU" sz="2200" dirty="0">
              <a:cs typeface="Calibri"/>
            </a:endParaRPr>
          </a:p>
          <a:p>
            <a:pPr algn="just">
              <a:buNone/>
            </a:pPr>
            <a:r>
              <a:rPr lang="ru-RU" sz="2200" i="1" dirty="0">
                <a:ea typeface="+mn-lt"/>
                <a:cs typeface="+mn-lt"/>
              </a:rPr>
              <a:t>Ок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ана 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пускается </a:t>
            </a:r>
            <a:r>
              <a:rPr lang="ru-RU" sz="2200" b="1" i="1" dirty="0">
                <a:ea typeface="+mn-lt"/>
                <a:cs typeface="+mn-lt"/>
              </a:rPr>
              <a:t>с </a:t>
            </a:r>
            <a:r>
              <a:rPr lang="ru-RU" sz="2200" i="1" dirty="0">
                <a:ea typeface="+mn-lt"/>
                <a:cs typeface="+mn-lt"/>
              </a:rPr>
              <a:t>горки на </a:t>
            </a:r>
            <a:r>
              <a:rPr lang="ru-RU" sz="2200" b="1" i="1" dirty="0">
                <a:ea typeface="+mn-lt"/>
                <a:cs typeface="+mn-lt"/>
              </a:rPr>
              <a:t>с</a:t>
            </a:r>
            <a:r>
              <a:rPr lang="ru-RU" sz="2200" i="1" dirty="0">
                <a:ea typeface="+mn-lt"/>
                <a:cs typeface="+mn-lt"/>
              </a:rPr>
              <a:t>анках. </a:t>
            </a:r>
            <a:endParaRPr lang="ru-RU" sz="2200" dirty="0"/>
          </a:p>
          <a:p>
            <a:pPr marL="0" indent="0">
              <a:buNone/>
            </a:pPr>
            <a:endParaRPr lang="ru-RU" sz="2200" dirty="0">
              <a:ea typeface="+mn-lt"/>
              <a:cs typeface="+mn-lt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099C00E4-BE4F-EFD9-60B5-5049FEA685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95" r="-3" b="-3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17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4E9D0A-D666-FFD2-5457-697E19CCD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5400">
                <a:cs typeface="Calibri Light"/>
              </a:rPr>
              <a:t>"Загадки"</a:t>
            </a:r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6F5600-A5CF-D835-AD64-8D6EB67AD8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algn="just">
              <a:buNone/>
            </a:pPr>
            <a:r>
              <a:rPr lang="ru-RU" sz="2000" dirty="0">
                <a:ea typeface="+mn-lt"/>
                <a:cs typeface="+mn-lt"/>
              </a:rPr>
              <a:t>Для этой игры вам потребуются: 6-7 картинок или игрушек, в названии которых прячется закрепляемый звук. Вместе с ребенком назовите их, выделяя голосом нужный звук. Затем опишите любую из них, ребенок должен догадаться о чем идет речь и назвать нужную картинку или игрушку. Повторите игру несколько раз. </a:t>
            </a:r>
            <a:endParaRPr lang="ru-RU" sz="2000" dirty="0"/>
          </a:p>
        </p:txBody>
      </p:sp>
      <p:pic>
        <p:nvPicPr>
          <p:cNvPr id="4" name="Рисунок 4" descr="Изображение выглядит как человек, ребенок, сидит, маленький&#10;&#10;Автоматически созданное описание">
            <a:extLst>
              <a:ext uri="{FF2B5EF4-FFF2-40B4-BE49-F238E27FC236}">
                <a16:creationId xmlns:a16="http://schemas.microsoft.com/office/drawing/2014/main" id="{1414F715-C539-9565-B189-9501ADCDF9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08" r="5264" b="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13079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9CB34E-44E9-DCA2-4607-2292D039A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>
            <a:normAutofit/>
          </a:bodyPr>
          <a:lstStyle/>
          <a:p>
            <a:r>
              <a:rPr lang="ru-RU">
                <a:cs typeface="Calibri Light"/>
              </a:rPr>
              <a:t>Игра "Чего не стало"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A23CAD-FB06-ABAB-C477-79951C82D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3297"/>
            <a:ext cx="4619621" cy="3843666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ea typeface="+mn-lt"/>
                <a:cs typeface="+mn-lt"/>
              </a:rPr>
              <a:t>Для использования вам понадобятся картинки или игрушки. Предложите ребенку внимательно рассмотреть картинки, назвать их, запомнить и закрыть глаза. В это время уберите одну или две картинки. Ребенок, открыв глаза, должен сказать чего не стало. Повторите игру несколько раз, меняясь с ребенком ролями.</a:t>
            </a:r>
            <a:endParaRPr lang="ru-RU" sz="2200" dirty="0"/>
          </a:p>
        </p:txBody>
      </p:sp>
      <p:pic>
        <p:nvPicPr>
          <p:cNvPr id="7" name="Рисунок 7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08AF960D-AF97-CEB8-A659-CDDB250CC9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358" r="2696" b="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51302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B5D2E2-9846-1175-78AA-28132A61C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5400">
                <a:cs typeface="Calibri Light"/>
              </a:rPr>
              <a:t>Игра "Колечки"</a:t>
            </a:r>
            <a:endParaRPr lang="ru-RU" sz="5400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FA0082-B80E-7291-90FB-728C3E601B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ea typeface="+mn-lt"/>
                <a:cs typeface="+mn-lt"/>
              </a:rPr>
              <a:t>Соединяем кончики большого и указательного пальца так, чтобы получилось колечко, называем заданный слог (слово). Теперь так же по очереди со всеми пальцами: на каждое колечко произносим необходимый слог. Упражнение можно выполнять сначала с большого пальца, затем с мизинца.</a:t>
            </a:r>
          </a:p>
          <a:p>
            <a:pPr marL="0" indent="0" algn="just">
              <a:buNone/>
            </a:pPr>
            <a:r>
              <a:rPr lang="ru-RU" sz="2000" dirty="0">
                <a:ea typeface="+mn-lt"/>
                <a:cs typeface="+mn-lt"/>
              </a:rPr>
              <a:t>Данная игра также способствует развитию мелкой моторики!</a:t>
            </a:r>
          </a:p>
        </p:txBody>
      </p:sp>
      <p:pic>
        <p:nvPicPr>
          <p:cNvPr id="4" name="Рисунок 4" descr="Изображение выглядит как человек, внутренний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184D1BE4-878A-C9F1-8B10-925EA689E2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915" r="14665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01115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518</Words>
  <Application>Microsoft Office PowerPoint</Application>
  <PresentationFormat>Широкоэкранный</PresentationFormat>
  <Paragraphs>49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Rockwell</vt:lpstr>
      <vt:lpstr>Тема Office</vt:lpstr>
      <vt:lpstr>Автоматизация звуков в домашних условиях</vt:lpstr>
      <vt:lpstr>Что такое автоматизация звуков? Её задача</vt:lpstr>
      <vt:lpstr>Этапы автоматизации</vt:lpstr>
      <vt:lpstr>Автоматизация звука в слогах</vt:lpstr>
      <vt:lpstr>2. Автоматизация звука в словах</vt:lpstr>
      <vt:lpstr>3. Автоматизация звука в предложениях</vt:lpstr>
      <vt:lpstr>"Загадки"</vt:lpstr>
      <vt:lpstr>Игра "Чего не стало"</vt:lpstr>
      <vt:lpstr>Игра "Колечки"</vt:lpstr>
      <vt:lpstr>Игра "Слова вокруг нас"</vt:lpstr>
      <vt:lpstr>Рисование</vt:lpstr>
      <vt:lpstr>Игра "Магазин"</vt:lpstr>
      <vt:lpstr>Важно!</vt:lpstr>
      <vt:lpstr>Благодарим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HOME</cp:lastModifiedBy>
  <cp:revision>232</cp:revision>
  <dcterms:created xsi:type="dcterms:W3CDTF">2023-02-18T13:20:15Z</dcterms:created>
  <dcterms:modified xsi:type="dcterms:W3CDTF">2023-03-10T09:05:57Z</dcterms:modified>
</cp:coreProperties>
</file>